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4" r:id="rId5"/>
    <p:sldId id="278" r:id="rId6"/>
    <p:sldId id="265" r:id="rId7"/>
    <p:sldId id="266" r:id="rId8"/>
    <p:sldId id="267" r:id="rId9"/>
    <p:sldId id="279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2D82-F0B6-43C2-8BEA-B8989701E11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BD3E9-16D3-4A30-9E33-887B705D5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/>
          <a:lstStyle/>
          <a:p>
            <a:pPr marL="2398713" indent="-2398713"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Introducing about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the course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252788" indent="-3252788"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Course Title: “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Managing Intuitional Supervision   and Quality Assurance” </a:t>
            </a:r>
          </a:p>
          <a:p>
            <a:pPr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Course Code: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VPD 502; </a:t>
            </a:r>
          </a:p>
          <a:p>
            <a:pPr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Credit.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hrs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.: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3 </a:t>
            </a:r>
          </a:p>
          <a:p>
            <a:pPr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Instructor: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Demessew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Alemu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PhD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Academic Year: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2010 E.C</a:t>
            </a:r>
          </a:p>
          <a:p>
            <a:pPr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Semester: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II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What are supervisory competences?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Katz(1974) and others have found that successful supervisors must posses four critical competences: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technical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interpersonal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conceptual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decision making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competences.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technical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competence?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It is the ability to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apply specialized knowledge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expertise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What each worker does is part of every supervisor’s job.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Example,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task of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scheduling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work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interpersonal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competence?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The ability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to work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well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with people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understand their needs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communicate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well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motivate others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-both individually and in groups.</a:t>
            </a: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conceptual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competence?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It is the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mental ability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analyze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diagnose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complex situations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It allows the supervisor to see that the organization is a complex system of many interrelated parts and that the organization itself is part of a larger system that includes; industry, the community, and the nation’s economy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decision making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competence?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It is the supervisor’s ability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to enhance his power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build a power base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establish the right connections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organization.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General functions of the supervisor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Planning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Defining/setting system for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organization’s goals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establishing strategy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 achieving the goals.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Organizing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Arranging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grouping jobs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allocating resources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assigning work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so that plans will be accomplished.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Staffing: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Assign workers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the organization to accomplish the plan.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Leading: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Motivating employees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directing activities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others,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selecting the most effective communication channel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resolving conflicts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among members.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Controlling: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Monitoring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 organization’s performance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comparing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performance with previously set goals. If significant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deviations exist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getting the organization back on track.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Remember that each function depends on the preceding function. Most of the time is spent leading and controlling by the supervisor. </a:t>
            </a:r>
          </a:p>
          <a:p>
            <a:pPr algn="just">
              <a:buNone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1.2. Purposes of Institutional supervision </a:t>
            </a:r>
          </a:p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A/ For the institution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Support and developing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favorable setting for teaching and learning.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maintain high standards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schools in accordance with the rules and regulations set.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00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Improve teaching methods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techniques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Utilize newly discovered principles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(group dynamics) group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behavior, especially the interactions that occur among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persons.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Utilize community resources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evaluate their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contribution for teaching.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Ensuring that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discipline is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maintained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the school.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B/ For the teachers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Help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teachers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to learn what their problems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to seek the best methods of solving them.</a:t>
            </a:r>
          </a:p>
          <a:p>
            <a:pPr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pPr marL="393700" indent="-393700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Ensuring that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teachers do their work affectively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Ensuring that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new teachers receive training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enable them function effectively on the job.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Providing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professional information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teachers. </a:t>
            </a:r>
          </a:p>
          <a:p>
            <a:pPr algn="just">
              <a:buFont typeface="Wingdings" pitchFamily="2" charset="2"/>
              <a:buChar char="v"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Guiding teachers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the sources of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instructional materials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Providing technical assistance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teacher when required.</a:t>
            </a:r>
          </a:p>
          <a:p>
            <a:pPr algn="just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Maintaining high morale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among the teachers. </a:t>
            </a:r>
          </a:p>
          <a:p>
            <a:pPr algn="just">
              <a:buFont typeface="Wingdings" pitchFamily="2" charset="2"/>
              <a:buChar char="v"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Suggesting ways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improving teacher performance.</a:t>
            </a:r>
          </a:p>
          <a:p>
            <a:pPr algn="just">
              <a:buFont typeface="Wingdings" pitchFamily="2" charset="2"/>
              <a:buChar char="v"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Providing opportunities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discover teachers with special abilities or qualities.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In general,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supervision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plays a role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of;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administrative, 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educational and 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supportive role.</a:t>
            </a:r>
          </a:p>
          <a:p>
            <a:pPr algn="just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</p:spPr>
        <p:txBody>
          <a:bodyPr/>
          <a:lstStyle/>
          <a:p>
            <a:pPr marL="2398713" indent="-2398713"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1.3. The basic principles of institutional supervision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includes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Purposiveness-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determine at the very beginning its purpose.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-it must be planned.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Diversity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-it should give room for the diversification</a:t>
            </a:r>
            <a:r>
              <a:rPr lang="en-US" b="1" dirty="0" smtClean="0"/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Dialectical Relation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-it should provide a feedback both to the teachers as well as to the supervisor.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1722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Code of conduct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-supervisor should ensure that he/she appears professionally responsible.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Principles of safe &amp; healthy environment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-the school environment should be conducive for effective teaching-learning activities.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Principle of adequate information for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teachers/employees-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newly recruited staff needs to know about the organization/school in detail.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534400" cy="64008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2800" b="1" dirty="0" smtClean="0">
                <a:latin typeface="Arial" pitchFamily="34" charset="0"/>
                <a:cs typeface="Arial" pitchFamily="34" charset="0"/>
              </a:rPr>
              <a:t>Introduction</a:t>
            </a:r>
            <a:r>
              <a:rPr lang="en-US" sz="1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800" dirty="0" smtClean="0">
                <a:latin typeface="Arial" pitchFamily="34" charset="0"/>
                <a:cs typeface="Arial" pitchFamily="34" charset="0"/>
              </a:rPr>
              <a:t>Supervision takes place in all service providers and production industries.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800" dirty="0" smtClean="0">
                <a:latin typeface="Arial" pitchFamily="34" charset="0"/>
                <a:cs typeface="Arial" pitchFamily="34" charset="0"/>
              </a:rPr>
              <a:t> It is done with the sole aim of improving service or production.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800" dirty="0" smtClean="0">
                <a:latin typeface="Arial" pitchFamily="34" charset="0"/>
                <a:cs typeface="Arial" pitchFamily="34" charset="0"/>
              </a:rPr>
              <a:t> It is a continuous activity that is supposed to be done regularly.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800" dirty="0" smtClean="0">
                <a:latin typeface="Arial" pitchFamily="34" charset="0"/>
                <a:cs typeface="Arial" pitchFamily="34" charset="0"/>
              </a:rPr>
              <a:t> It requires expert knowledge and experiences 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800" dirty="0" smtClean="0">
                <a:latin typeface="Arial" pitchFamily="34" charset="0"/>
                <a:cs typeface="Arial" pitchFamily="34" charset="0"/>
              </a:rPr>
              <a:t> It needs the exertion of other people’s effort in an organization.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800" dirty="0" smtClean="0">
                <a:latin typeface="Arial" pitchFamily="34" charset="0"/>
                <a:cs typeface="Arial" pitchFamily="34" charset="0"/>
              </a:rPr>
              <a:t>When we do supervision, we watch over an activity or task being carried out by somebody and ensure that it is performed correctly.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Principle of guidance-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supervisor should guide job bearers on how, what, where and when to carry out their duties.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Principle of effort recognition and reward-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recognition and reward for good work done when carried out promptly and publicly serves as morale activator for other staff.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Principle of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constructive criticism-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comments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should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provided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constructively and privately by recognizing  the good work.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Principle of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liberality(broad mindedness)-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opportunities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should be created for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all subordinates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to aspire to leadership position.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Principle of encouragement</a:t>
            </a:r>
            <a:r>
              <a:rPr lang="en-US" sz="3500" b="1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the supervisor should provide encouragement to the staff.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Principle of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networking-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good supervisor develops team spirit and networks with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other supervisors.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Principle of objectivity-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both internal and external supervisors should be objective in their sense of judgment and decision making process.</a:t>
            </a:r>
          </a:p>
          <a:p>
            <a:pPr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Principle of tack (course of action)-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diplomacy is needed in dealing with people. Open confrontation should be avoided as much as possible.</a:t>
            </a:r>
          </a:p>
          <a:p>
            <a:pPr marL="2338388" indent="-2338388"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1.4. Institutional supervisor’s roles and responsibilities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He/she is responsible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for coordinating all the resources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his/her workgroup to achieve a set goal.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He/she also has to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organize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direct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motivate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communicate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control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evaluate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develop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people in his/her workgroup.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He/she is responsible for the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maintenance of quality standards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the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protection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care of materials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and the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services to be rendered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those under his/her control.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He/she is also;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Leader and trainer of his/her employees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Implementer of ideas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Co-worker with other supervisors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Subordinate to his/her own boss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Mediator of employee needs</a:t>
            </a:r>
          </a:p>
          <a:p>
            <a:pPr lvl="1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 schools, supervisors are expected to perform the following duties;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Helping the teacher to identify new skills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Should show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good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leadership style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Cooperate with staff and students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Support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groups or individuals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Report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back to the boss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Conduct meeting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 staff  frequently 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marL="0" indent="0" algn="just">
              <a:buFont typeface="Wingdings" pitchFamily="2" charset="2"/>
              <a:buChar char="v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6096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Qualities of a Successful Supervisor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Bring a positive attitude to the workplace.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Be loyal to the organization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Show fairness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Develop good communication skills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Be able to delegate and give up control.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Accept the challenge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take hold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opportunity for success 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/>
          <a:lstStyle/>
          <a:p>
            <a:pPr marL="3148013" indent="-3148013"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1.5.Types of institutional supervision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includes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Full supervision-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is an external inspection carried out by a group of inspectors from the Ministry or other bodies to examine subjects taught in a school, scheme of work, lesson notes, classroom management and other physical facilities.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Emergency supervision-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refers to the kind of inspection carried out as a result of crisis in a school setting.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Sample and survey visit-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supervision is meant to survey an aspect of educational performance in the schools, for instance student attitude in certain subjects.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Clinical supervision-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is the type of supervision in which supervisors meet with the teaching staff with the aim of developing their professionalism and instructional method.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Routine supervision-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is the periodic visitation of schools by a supervisor or a group of supervisors to a school.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Investigative supervision-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type of visit is usually carried out with the sole purpose of addressing a particular problem in the school.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Special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visit-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type of visit deals with special cases which are also specific in nature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Pre-opening of school visits-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these visits are made to a location of a newly established school that is seeking for approval to provide educational services.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Assessment visit-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type of visit lasts longer than a routine visit. This visit involves looking into the various school activities and how these activities are organized and carried out.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Follow-up visit-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takes place after a full inspection would have been carried out in school during the visit. </a:t>
            </a:r>
          </a:p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Classification of school supervision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Instructional supervision-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borders on the activities which are carried out with the purpose of making the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teaching and learning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activities better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Who  are supervisors?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 part of an organization’s management team, they oversee the work of operative employees and are the only managers who don’t manage managers.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Today’s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supervisors can be describe as a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trainer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adviser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mentor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facilitator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coach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supervisor’s job is unique in that it bridges the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management ranks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operating employees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Supervisors have much influence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organizations.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Administrative supervision-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deals with the mobilization and motivation of the staff in the school towards effective performance of their duties and responsibilities. </a:t>
            </a:r>
          </a:p>
          <a:p>
            <a:pPr marL="2908300" indent="-290830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1.6.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Task(assignment)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areas of institutional supervision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Developing curriculum-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has to do with the designing or redesigning of that which is to be taught, by whom, when, where, how and in what pattern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Organizing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instruction-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the making of an arrangement whereby student- teacher space and materials are related 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3246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Providing staff-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has to do with assuring the availability of instructional staff members in adequate numbers and with appropriate competencies for facilitating instruction.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Providing facilities-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deals with the designing or re-designing and equipping facilities for instruction.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Providing materials-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borders on selecting and obtaining appropriate materials for use in implementing curricular design.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Arranging for in-service education: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involves planning and implementing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915400" cy="6248400"/>
          </a:xfrm>
        </p:spPr>
        <p:txBody>
          <a:bodyPr/>
          <a:lstStyle/>
          <a:p>
            <a:pPr marL="53975" indent="-53975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experience that will improve the performance of staff in instruction-related ways</a:t>
            </a:r>
            <a:r>
              <a:rPr lang="en-US" dirty="0" smtClean="0"/>
              <a:t>. </a:t>
            </a:r>
          </a:p>
          <a:p>
            <a:pPr marL="53975" indent="-53975"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Staff members orientation-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is providing staff members with basic information necessary to carry out assigned responsibilities. </a:t>
            </a:r>
          </a:p>
          <a:p>
            <a:pPr marL="53975" indent="-53975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Relating special students service-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means arranging for careful coordination of services to students to ensure optimum support for the teaching-learning process.</a:t>
            </a:r>
          </a:p>
          <a:p>
            <a:pPr marL="53975" indent="-53975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Developing public relation-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means providing for a free flow of information on matters of instruction to and from the public.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Evaluating instruction-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this means planning, organizing and implementing procedures for data gathering, analysis interpretation and decision making for improvement of instruction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End of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chapter one!!!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458200" cy="6019800"/>
          </a:xfrm>
        </p:spPr>
        <p:txBody>
          <a:bodyPr>
            <a:normAutofit/>
          </a:bodyPr>
          <a:lstStyle/>
          <a:p>
            <a:pPr marL="735013" indent="-735013"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1-Institutional supervision</a:t>
            </a:r>
          </a:p>
          <a:p>
            <a:pPr marL="466725" indent="-466725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At times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terms like;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evaluation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rating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assessment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appraisal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are used to describe what supervisors do, yet none of them accurately reflect the process of supervision of instruction /institute.</a:t>
            </a:r>
          </a:p>
          <a:p>
            <a:pPr marL="466725" indent="-466725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Teachers/employees view supervisors as people in the bureaucratic structure designed to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watch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control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actions. But they are professional people who are supposed to support teachers/employees</a:t>
            </a:r>
          </a:p>
          <a:p>
            <a:pPr marL="466725" indent="-466725" algn="just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35013" indent="-735013" algn="just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pPr marL="341313" indent="-341313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Industrial supervision focuses on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overseeing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directing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controlling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workers. But supervision in institutes is considered as a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collaborative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effort.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 instance, 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makes a set of activities designed to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improve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learning-teaching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process.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1313" indent="-341313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The purpose of supervision is neither to make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judgments about the competence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teachers/workers nor to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control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them but rather to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work cooperatively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them.</a:t>
            </a:r>
          </a:p>
          <a:p>
            <a:pPr marL="341313" indent="-341313" algn="just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>
            <a:normAutofit lnSpcReduction="10000"/>
          </a:bodyPr>
          <a:lstStyle/>
          <a:p>
            <a:pPr marL="3030538" indent="-3030538"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1.1 The nature and scope of institutional supervision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Supervision helps to increase production/ quality of instruction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Supervision is a vital tool for both management and labor.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supervision can be explained by action rather than by words.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supervision can be defined as the function of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leading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coordinating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directing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work of others to accomplish designated objectives.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Supervision can be defined as a major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activating function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which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ensures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that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plans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understood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are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being followed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Supervision is also viewed as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working with people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as the initial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contact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between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management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the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workers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Supervision is essentially a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management function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-the function of the first line-management where trust and accountability are characteristics of the position.</a:t>
            </a:r>
          </a:p>
          <a:p>
            <a:pPr algn="just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 Levels in the organizational pyramid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Top management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Middle Mangers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Supervisors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Operative Employees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609600" y="533400"/>
            <a:ext cx="7620000" cy="5562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124200" y="24384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0" y="3733800"/>
            <a:ext cx="441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71600" y="5029200"/>
            <a:ext cx="624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Basic points to be consider in supervision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Supervision always see that the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organization’s goals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 achieved. 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Supervision ensures that employees are performing their jobs so that they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contribute a share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the accomplishment of 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organization’s goals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Supervision focuses on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daily problems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goals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an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organization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2037</Words>
  <Application>Microsoft Office PowerPoint</Application>
  <PresentationFormat>On-screen Show (4:3)</PresentationFormat>
  <Paragraphs>170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user-pc</dc:creator>
  <cp:lastModifiedBy>user-pc</cp:lastModifiedBy>
  <cp:revision>127</cp:revision>
  <dcterms:created xsi:type="dcterms:W3CDTF">2019-02-22T11:06:56Z</dcterms:created>
  <dcterms:modified xsi:type="dcterms:W3CDTF">2019-03-11T16:43:46Z</dcterms:modified>
</cp:coreProperties>
</file>