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74" r:id="rId8"/>
    <p:sldId id="261" r:id="rId9"/>
    <p:sldId id="262" r:id="rId10"/>
    <p:sldId id="277" r:id="rId11"/>
    <p:sldId id="278" r:id="rId12"/>
    <p:sldId id="279" r:id="rId13"/>
    <p:sldId id="280" r:id="rId14"/>
    <p:sldId id="265" r:id="rId15"/>
    <p:sldId id="281" r:id="rId16"/>
    <p:sldId id="272" r:id="rId17"/>
    <p:sldId id="27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20" y="-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10CC58-24FD-4CCB-85A5-88F701F37375}" type="datetimeFigureOut">
              <a:rPr lang="en-US" smtClean="0"/>
              <a:pPr/>
              <a:t>11/7/2018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434F740-3775-4F2A-8CDE-2AF40E8691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howtoubuntu.org/" TargetMode="External"/><Relationship Id="rId2" Type="http://schemas.openxmlformats.org/officeDocument/2006/relationships/hyperlink" Target="http://www.ubuntugeek.co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4515" y="2024742"/>
            <a:ext cx="10907485" cy="962705"/>
          </a:xfrm>
        </p:spPr>
        <p:txBody>
          <a:bodyPr/>
          <a:lstStyle/>
          <a:p>
            <a:r>
              <a:rPr lang="en-US" dirty="0" smtClean="0"/>
              <a:t>ICT543 - System and Network Administration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1051" y="3706540"/>
            <a:ext cx="9531531" cy="1022214"/>
          </a:xfrm>
        </p:spPr>
        <p:txBody>
          <a:bodyPr/>
          <a:lstStyle/>
          <a:p>
            <a:r>
              <a:rPr lang="en-US" b="1" dirty="0" smtClean="0"/>
              <a:t>LG 1</a:t>
            </a:r>
            <a:r>
              <a:rPr lang="en-US" b="1" dirty="0" smtClean="0"/>
              <a:t>:  Introduction to System and Network </a:t>
            </a:r>
            <a:r>
              <a:rPr lang="en-US" b="1" dirty="0" smtClean="0"/>
              <a:t>Administration</a:t>
            </a:r>
          </a:p>
          <a:p>
            <a:pPr algn="ctr"/>
            <a:r>
              <a:rPr lang="en-US" b="1" dirty="0" smtClean="0"/>
              <a:t>Information Sheet 1.2: Host Management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48504" y="5603966"/>
            <a:ext cx="20250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Dr. Patrick D. </a:t>
            </a:r>
            <a:r>
              <a:rPr lang="en-US" b="1" dirty="0" err="1" smtClean="0"/>
              <a:t>Cerna</a:t>
            </a:r>
            <a:endParaRPr lang="en-US" b="1" dirty="0" smtClean="0"/>
          </a:p>
          <a:p>
            <a:r>
              <a:rPr lang="en-US" b="1" dirty="0" smtClean="0"/>
              <a:t>Presenter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18012" y="5460274"/>
            <a:ext cx="58991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/>
            <a:r>
              <a:rPr lang="en-US" b="1" dirty="0" smtClean="0"/>
              <a:t>Federal TVET Institute</a:t>
            </a:r>
            <a:endParaRPr lang="en-US" dirty="0" smtClean="0"/>
          </a:p>
          <a:p>
            <a:pPr eaLnBrk="0"/>
            <a:r>
              <a:rPr lang="en-US" b="1" dirty="0" smtClean="0"/>
              <a:t>Department of Information and Communication Technology</a:t>
            </a:r>
            <a:endParaRPr lang="en-US" dirty="0" smtClean="0"/>
          </a:p>
          <a:p>
            <a:r>
              <a:rPr lang="en-US" b="1" dirty="0" smtClean="0"/>
              <a:t>Master of Science in ICT Teachers Education</a:t>
            </a:r>
            <a:endParaRPr lang="en-US" dirty="0"/>
          </a:p>
        </p:txBody>
      </p:sp>
      <p:pic>
        <p:nvPicPr>
          <p:cNvPr id="6" name="Picture 5" descr="tvet 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0564" y="323441"/>
            <a:ext cx="4381500" cy="10382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53619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Workgroup Vs.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workgroup is a type of peer-to-peer </a:t>
            </a:r>
            <a:r>
              <a:rPr lang="en-US" dirty="0" smtClean="0"/>
              <a:t>network</a:t>
            </a:r>
          </a:p>
          <a:p>
            <a:r>
              <a:rPr lang="en-US" dirty="0" smtClean="0"/>
              <a:t>A domain, on the other hand, is a client/server network in which the security and resource management is centralized. </a:t>
            </a:r>
            <a:endParaRPr lang="en-US" dirty="0" smtClean="0"/>
          </a:p>
          <a:p>
            <a:r>
              <a:rPr lang="en-US" dirty="0" smtClean="0"/>
              <a:t>The main difference between the two is in the manner they operate, chiefly how the computers and other resources on the networks are </a:t>
            </a:r>
            <a:r>
              <a:rPr lang="en-US" dirty="0" smtClean="0"/>
              <a:t>managed</a:t>
            </a:r>
          </a:p>
          <a:p>
            <a:r>
              <a:rPr lang="en-US" dirty="0" smtClean="0"/>
              <a:t>In a domain, there is a one single database for domain users. A user can log on at any workstation via their account and access the files.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7417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Workgroup Vs. Domain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10145" y="1910716"/>
          <a:ext cx="10044545" cy="4971497"/>
        </p:xfrm>
        <a:graphic>
          <a:graphicData uri="http://schemas.openxmlformats.org/drawingml/2006/table">
            <a:tbl>
              <a:tblPr/>
              <a:tblGrid>
                <a:gridCol w="148533"/>
                <a:gridCol w="2933527"/>
                <a:gridCol w="148533"/>
                <a:gridCol w="129966"/>
                <a:gridCol w="1188264"/>
                <a:gridCol w="1318230"/>
                <a:gridCol w="445599"/>
                <a:gridCol w="148533"/>
                <a:gridCol w="1262531"/>
                <a:gridCol w="445599"/>
                <a:gridCol w="501299"/>
                <a:gridCol w="1002598"/>
                <a:gridCol w="371333"/>
              </a:tblGrid>
              <a:tr h="265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5461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Workgroup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711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Domain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45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Network type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Peer-to-peer</a:t>
                      </a:r>
                      <a:endParaRPr lang="en-US" sz="18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Windows</a:t>
                      </a:r>
                      <a:endParaRPr lang="en-US" sz="18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 gridSpan="3">
                  <a:txBody>
                    <a:bodyPr/>
                    <a:lstStyle/>
                    <a:p>
                      <a:pPr marL="88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Client/server network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7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731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computer network</a:t>
                      </a:r>
                      <a:endParaRPr lang="en-US" sz="18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7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625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7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13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User needs to have separate log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88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User   can   log   on   at   any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43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Log in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in  id  and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password  at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each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workstation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via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080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their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5400" algn="r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account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41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workstation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88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and access domain resources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35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69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Workstations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Computers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are    limited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to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88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There   can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76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be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35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up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254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to   2000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7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latin typeface="Times New Roman"/>
                          <a:ea typeface="Times New Roman"/>
                          <a:cs typeface="Arial"/>
                        </a:rPr>
                        <a:t>maximum 10</a:t>
                      </a:r>
                      <a:endParaRPr lang="en-US" sz="1200" b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889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latin typeface="Times New Roman"/>
                          <a:ea typeface="Times New Roman"/>
                          <a:cs typeface="Arial"/>
                        </a:rPr>
                        <a:t>computers</a:t>
                      </a:r>
                      <a:endParaRPr lang="en-US" sz="1200" b="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70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5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811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78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74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</a:tr>
              <a:tr h="36863"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62242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2242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87417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Workgroup Vs. Domain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13165" y="1330007"/>
          <a:ext cx="10210800" cy="4462399"/>
        </p:xfrm>
        <a:graphic>
          <a:graphicData uri="http://schemas.openxmlformats.org/drawingml/2006/table">
            <a:tbl>
              <a:tblPr/>
              <a:tblGrid>
                <a:gridCol w="3384772"/>
                <a:gridCol w="171381"/>
                <a:gridCol w="149958"/>
                <a:gridCol w="364185"/>
                <a:gridCol w="3042010"/>
                <a:gridCol w="171381"/>
                <a:gridCol w="149958"/>
                <a:gridCol w="1092553"/>
                <a:gridCol w="385606"/>
                <a:gridCol w="321339"/>
                <a:gridCol w="685524"/>
                <a:gridCol w="57698"/>
                <a:gridCol w="57698"/>
                <a:gridCol w="176737"/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Each user controls the resources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One administrator to administer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26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Administrator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and  security  locally  on  their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the  domain  and  its  users  and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PC's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resources.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97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All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1016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computers  must  be  on  the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The   computers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43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can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265">
                <a:tc rowSpan="2"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Location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different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local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254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networks,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99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Arial"/>
                        </a:rPr>
                        <a:t>same local network or subnet.</a:t>
                      </a:r>
                      <a:endParaRPr lang="en-US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82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anywhere in the world.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69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71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88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27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891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One  can  make  only  limited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2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Each  user  controls  the  settings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changes to a computer's settings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843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Computer's settings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on  their  own  computer.  No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because  network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administrators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central settings.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often want to ensure consistency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27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  <a:cs typeface="Arial"/>
                        </a:rPr>
                        <a:t>among computers.</a:t>
                      </a:r>
                      <a:endParaRPr lang="en-US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87417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Workgroup Vs. Domain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04112" y="1427025"/>
          <a:ext cx="9767456" cy="4676020"/>
        </p:xfrm>
        <a:graphic>
          <a:graphicData uri="http://schemas.openxmlformats.org/drawingml/2006/table">
            <a:tbl>
              <a:tblPr/>
              <a:tblGrid>
                <a:gridCol w="3006835"/>
                <a:gridCol w="152245"/>
                <a:gridCol w="133214"/>
                <a:gridCol w="323520"/>
                <a:gridCol w="2702345"/>
                <a:gridCol w="152245"/>
                <a:gridCol w="133214"/>
                <a:gridCol w="970561"/>
                <a:gridCol w="342550"/>
                <a:gridCol w="285459"/>
                <a:gridCol w="608980"/>
                <a:gridCol w="418673"/>
                <a:gridCol w="380612"/>
                <a:gridCol w="157003"/>
              </a:tblGrid>
              <a:tr h="315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lnSpc>
                          <a:spcPts val="13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>
                        <a:lnSpc>
                          <a:spcPts val="13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Each computer must be changed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Changes   made   to   one   are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3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7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Changes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manually or once changed must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automatically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97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made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35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to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all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be transferred to each computer.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computers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3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29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User needs to have separate log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Domain  users  must  provide  a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8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in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id  and  password  at  each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password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381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or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marL="0" marR="10160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other  credentials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838"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33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Security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8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Arial"/>
                        </a:rPr>
                        <a:t>workstation, but once logged in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7">
                  <a:txBody>
                    <a:bodyPr/>
                    <a:lstStyle/>
                    <a:p>
                      <a:pPr marL="0" marR="0">
                        <a:lnSpc>
                          <a:spcPts val="13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each   time   they   access   the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83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6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can access the computer.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/>
                          <a:ea typeface="Times New Roman"/>
                          <a:cs typeface="Arial"/>
                        </a:rPr>
                        <a:t>domain.</a:t>
                      </a:r>
                      <a:endParaRPr lang="en-US" sz="1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3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56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DBDB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874176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Services Software Services 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 Server follows a GUI with option for command line in the CORE version in installing/configuring server services.</a:t>
            </a:r>
          </a:p>
          <a:p>
            <a:r>
              <a:rPr lang="en-US" dirty="0" smtClean="0"/>
              <a:t>Linux primarily used command line to install and configure services </a:t>
            </a:r>
            <a:r>
              <a:rPr lang="en-US" dirty="0" err="1" smtClean="0"/>
              <a:t>services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9854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Services Software Services Installation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9854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References: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eaLnBrk="0"/>
            <a:r>
              <a:rPr lang="en-US" sz="2200" dirty="0"/>
              <a:t>“</a:t>
            </a:r>
            <a:r>
              <a:rPr lang="en-US" sz="2200" i="1" dirty="0"/>
              <a:t>Principles of Network and System Administration” (2nod Edition),</a:t>
            </a:r>
            <a:r>
              <a:rPr lang="en-US" sz="2200" dirty="0"/>
              <a:t> John Wiley and Sons Ltd, Mark Burgess, 2004.</a:t>
            </a:r>
          </a:p>
          <a:p>
            <a:pPr lvl="0"/>
            <a:r>
              <a:rPr lang="en-US" sz="2200" dirty="0"/>
              <a:t>“</a:t>
            </a:r>
            <a:r>
              <a:rPr lang="en-US" sz="2200" i="1" dirty="0"/>
              <a:t>Essential System Administration”, 3rd Edition</a:t>
            </a:r>
            <a:r>
              <a:rPr lang="en-US" sz="2200" dirty="0"/>
              <a:t>, O’Reilly and Associates Inc., Len Frisch, 2003. </a:t>
            </a:r>
          </a:p>
          <a:p>
            <a:pPr lvl="0"/>
            <a:r>
              <a:rPr lang="en-US" sz="2200" dirty="0"/>
              <a:t>“</a:t>
            </a:r>
            <a:r>
              <a:rPr lang="en-US" sz="2200" i="1" dirty="0"/>
              <a:t>Running Linux”, (5th Edition),</a:t>
            </a:r>
            <a:r>
              <a:rPr lang="en-US" sz="2200" dirty="0"/>
              <a:t> O’Reilly and Associates Inc., Matthias </a:t>
            </a:r>
            <a:r>
              <a:rPr lang="en-US" sz="2200" dirty="0" err="1"/>
              <a:t>KalleDalheimer</a:t>
            </a:r>
            <a:r>
              <a:rPr lang="en-US" sz="2200" dirty="0"/>
              <a:t> and Matt Welsh, 2007.</a:t>
            </a:r>
          </a:p>
          <a:p>
            <a:pPr lvl="0"/>
            <a:r>
              <a:rPr lang="en-US" sz="2200" u="sng" dirty="0">
                <a:hlinkClick r:id="rId2"/>
              </a:rPr>
              <a:t>http://www.ubuntugeek.com/</a:t>
            </a:r>
            <a:endParaRPr lang="en-US" sz="2200" dirty="0"/>
          </a:p>
          <a:p>
            <a:pPr lvl="0"/>
            <a:r>
              <a:rPr lang="en-US" sz="2200" u="sng" dirty="0">
                <a:hlinkClick r:id="rId3"/>
              </a:rPr>
              <a:t>http://howtoubuntu.org/</a:t>
            </a:r>
            <a:endParaRPr lang="en-US" sz="2200" dirty="0"/>
          </a:p>
          <a:p>
            <a:pPr lvl="0"/>
            <a:r>
              <a:rPr lang="en-US" sz="2200" dirty="0"/>
              <a:t>http://www.indianwebportal.com/difference-windowslinux-macintosh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="" xmlns:p14="http://schemas.microsoft.com/office/powerpoint/2010/main" val="650833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634" y="272950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Thank You!!!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Learn the foundation of network and system administration</a:t>
            </a:r>
          </a:p>
          <a:p>
            <a:pPr lvl="0"/>
            <a:r>
              <a:rPr lang="en-US" dirty="0"/>
              <a:t>Know the scope, duties and responsibilities of network and system administrator</a:t>
            </a:r>
          </a:p>
          <a:p>
            <a:pPr lvl="0"/>
            <a:r>
              <a:rPr lang="en-US" dirty="0"/>
              <a:t>Know the network operation system that support system administration</a:t>
            </a:r>
          </a:p>
          <a:p>
            <a:pPr lvl="0"/>
            <a:r>
              <a:rPr lang="en-US" dirty="0"/>
              <a:t>Distinguish the support of each network operating system</a:t>
            </a:r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49086" y="466952"/>
            <a:ext cx="8865325" cy="10222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Learning Objectives: At the end of the topic, the students will be able to: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5883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1.6 Physical </a:t>
            </a:r>
            <a:r>
              <a:rPr lang="en-US" b="1" dirty="0" smtClean="0"/>
              <a:t>considerations of server 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Any server room should have, at the very least, a lockable door, probably cooling or ventilation equipment to prevent the temperature from rising above about 20 degrees Celsius and some kind of anti-theft protection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backup </a:t>
            </a:r>
            <a:r>
              <a:rPr lang="en-US" dirty="0" smtClean="0"/>
              <a:t>tapes/drives </a:t>
            </a:r>
            <a:r>
              <a:rPr lang="en-US" dirty="0" smtClean="0"/>
              <a:t>should never be stored in the same room </a:t>
            </a:r>
            <a:endParaRPr lang="en-US" dirty="0" smtClean="0"/>
          </a:p>
          <a:p>
            <a:r>
              <a:rPr lang="en-US" dirty="0" smtClean="0"/>
              <a:t>computing equipment should consider a secure environment for their </a:t>
            </a:r>
            <a:r>
              <a:rPr lang="en-US" dirty="0" smtClean="0"/>
              <a:t>hardware from physical threat</a:t>
            </a:r>
          </a:p>
          <a:p>
            <a:r>
              <a:rPr lang="en-US" dirty="0" smtClean="0"/>
              <a:t>lockable cabinets or partitioned areas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488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1.7 Computer </a:t>
            </a:r>
            <a:r>
              <a:rPr lang="en-US" b="1" dirty="0" smtClean="0"/>
              <a:t>startup and shutdown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 smtClean="0"/>
              <a:t>multitasking operating system provides a procedure for shutting down safely.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safe shutdown avoids damage to disks by mechanical interruption, but it also synchronizes hardware and memory caches, </a:t>
            </a:r>
            <a:endParaRPr lang="en-US" dirty="0" smtClean="0"/>
          </a:p>
          <a:p>
            <a:r>
              <a:rPr lang="en-US" dirty="0" smtClean="0"/>
              <a:t>Make sure that </a:t>
            </a:r>
            <a:r>
              <a:rPr lang="en-US" dirty="0" smtClean="0"/>
              <a:t>no operation is left incomplete.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05950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Partitions physically divide the disk surface into separate areas which do not overlap. </a:t>
            </a:r>
            <a:endParaRPr lang="en-US" dirty="0" smtClean="0"/>
          </a:p>
          <a:p>
            <a:r>
              <a:rPr lang="en-US" dirty="0" smtClean="0"/>
              <a:t>Disks are partitioned so that files with separate purposes cannot be allowed to spill over into one another’s </a:t>
            </a:r>
            <a:r>
              <a:rPr lang="en-US" dirty="0" smtClean="0"/>
              <a:t>space</a:t>
            </a:r>
          </a:p>
          <a:p>
            <a:r>
              <a:rPr lang="en-US" dirty="0" smtClean="0"/>
              <a:t>For example, it makes sense to place the operating system on a separate partition, and user data on another partition.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these two independent areas shared common space, the activities of users could quickly choke the operating system by using up all of its workspace.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830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Formatting and building </a:t>
            </a:r>
            <a:r>
              <a:rPr lang="en-US" b="1" dirty="0" err="1" smtClean="0"/>
              <a:t>filesystems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3515" y="1394550"/>
            <a:ext cx="10515600" cy="4351338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If we paint fixed spaces and number them, then it is much easier to organize and reuse space, since people park in an orderly fashion and leave spaces of a standard, reusable size. </a:t>
            </a:r>
            <a:endParaRPr lang="en-US" sz="28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. The way in which different operating systems choose to do this differs, and thus one kind of formatting is incompatible with </a:t>
            </a:r>
            <a:r>
              <a:rPr lang="en-US" sz="2800" dirty="0" smtClean="0"/>
              <a:t>another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Modern hard disks have intelligent controllers which can map out the disk surface independently of the operating system which is controlling them.</a:t>
            </a:r>
            <a:endParaRPr lang="en-US" sz="2800" dirty="0" smtClean="0"/>
          </a:p>
          <a:p>
            <a:pPr marL="457200" lvl="0" indent="-457200">
              <a:buFont typeface="+mj-lt"/>
              <a:buAutoNum type="arabicPeriod"/>
            </a:pP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2048440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Installation of the operating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48" y="1224734"/>
            <a:ext cx="10515600" cy="4351338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000" dirty="0" smtClean="0"/>
              <a:t>The operating system comes on some removable medium (like a CD or </a:t>
            </a:r>
            <a:r>
              <a:rPr lang="en-US" sz="2000" dirty="0" smtClean="0"/>
              <a:t>DVD or USDB) </a:t>
            </a:r>
            <a:r>
              <a:rPr lang="en-US" sz="2000" dirty="0" smtClean="0"/>
              <a:t>that is inserted into the player and </a:t>
            </a:r>
            <a:r>
              <a:rPr lang="en-US" sz="2000" dirty="0" smtClean="0"/>
              <a:t>booted. </a:t>
            </a:r>
            <a:r>
              <a:rPr lang="en-US" sz="2000" dirty="0" smtClean="0"/>
              <a:t>One is expected to choose whether to install everything that is available or just certain packages.</a:t>
            </a:r>
            <a:endParaRPr lang="en-US" sz="2000" dirty="0" smtClean="0"/>
          </a:p>
          <a:p>
            <a:pPr marL="342900" lvl="0" indent="-342900">
              <a:buFont typeface="+mj-lt"/>
              <a:buAutoNum type="arabicPeriod"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In order to answer the questions about installing a new host, information must be collected and some choices made:</a:t>
            </a:r>
          </a:p>
          <a:p>
            <a:r>
              <a:rPr lang="en-US" sz="2000" dirty="0" smtClean="0"/>
              <a:t> </a:t>
            </a:r>
          </a:p>
          <a:p>
            <a:pPr lvl="0"/>
            <a:r>
              <a:rPr lang="en-US" sz="2000" dirty="0" smtClean="0"/>
              <a:t>We must decide a name for each machine.</a:t>
            </a:r>
          </a:p>
          <a:p>
            <a:pPr lvl="0"/>
            <a:r>
              <a:rPr lang="en-US" sz="2000" dirty="0" smtClean="0"/>
              <a:t>We need an unused Internet address for each.</a:t>
            </a:r>
          </a:p>
          <a:p>
            <a:pPr lvl="0"/>
            <a:r>
              <a:rPr lang="en-US" sz="2000" dirty="0" smtClean="0"/>
              <a:t>We must decide how much virtual memory (swap) space to allocate.</a:t>
            </a:r>
          </a:p>
          <a:p>
            <a:pPr lvl="0"/>
            <a:r>
              <a:rPr lang="en-US" sz="2000" dirty="0" smtClean="0"/>
              <a:t>We need to know the local </a:t>
            </a:r>
            <a:r>
              <a:rPr lang="en-US" sz="2000" dirty="0" err="1" smtClean="0"/>
              <a:t>netmask</a:t>
            </a:r>
            <a:r>
              <a:rPr lang="en-US" sz="2000" dirty="0" smtClean="0"/>
              <a:t> and domain name.</a:t>
            </a:r>
          </a:p>
          <a:p>
            <a:pPr lvl="0"/>
            <a:r>
              <a:rPr lang="en-US" sz="2000" dirty="0" smtClean="0"/>
              <a:t>We need to know the local </a:t>
            </a:r>
            <a:r>
              <a:rPr lang="en-US" sz="2000" dirty="0" err="1" smtClean="0"/>
              <a:t>timezone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 </a:t>
            </a:r>
          </a:p>
          <a:p>
            <a:pPr marL="342900" lvl="0" indent="-342900">
              <a:buFont typeface="+mj-lt"/>
              <a:buAutoNum type="arabicPeriod"/>
            </a:pPr>
            <a:endParaRPr lang="en-US" sz="2000" b="1" dirty="0"/>
          </a:p>
        </p:txBody>
      </p:sp>
    </p:spTree>
    <p:extLst>
      <p:ext uri="{BB962C8B-B14F-4D97-AF65-F5344CB8AC3E}">
        <p14:creationId xmlns="" xmlns:p14="http://schemas.microsoft.com/office/powerpoint/2010/main" val="245063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Dual Boot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advantages to having both Windows and GNU/Linux (plus any other operating systems you might like) on the same PC. </a:t>
            </a:r>
            <a:endParaRPr lang="en-US" dirty="0" smtClean="0"/>
          </a:p>
          <a:p>
            <a:r>
              <a:rPr lang="en-US" dirty="0" smtClean="0"/>
              <a:t>However, that it is highly advisable to install Windows before installing GNU/Linux, since the latter tends to have more respect for the former than vice versa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3607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Cloning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system administrator usually has to install ten, twenty or even a hundred machines at a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hard disks of one machine can be physically copied and then the hostname and IP address can be edited </a:t>
            </a:r>
            <a:r>
              <a:rPr lang="en-US" dirty="0" smtClean="0"/>
              <a:t>afterwards</a:t>
            </a:r>
          </a:p>
          <a:p>
            <a:pPr lvl="0"/>
            <a:r>
              <a:rPr lang="en-US" dirty="0" smtClean="0"/>
              <a:t>All software can be placed on one host and shared using NFS, or another shared </a:t>
            </a:r>
            <a:r>
              <a:rPr lang="en-US" dirty="0" err="1" smtClean="0"/>
              <a:t>filesystem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7417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113</TotalTime>
  <Words>996</Words>
  <Application>Microsoft Office PowerPoint</Application>
  <PresentationFormat>Custom</PresentationFormat>
  <Paragraphs>175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ICT543 - System and Network Administration</vt:lpstr>
      <vt:lpstr> </vt:lpstr>
      <vt:lpstr>1.6 Physical considerations of server room</vt:lpstr>
      <vt:lpstr>1.7 Computer startup and shutdown</vt:lpstr>
      <vt:lpstr>Partitioning</vt:lpstr>
      <vt:lpstr>Formatting and building filesystems</vt:lpstr>
      <vt:lpstr>Installation of the operating system</vt:lpstr>
      <vt:lpstr>Dual Boot</vt:lpstr>
      <vt:lpstr>Cloning systems</vt:lpstr>
      <vt:lpstr>Workgroup Vs. Domain</vt:lpstr>
      <vt:lpstr>Workgroup Vs. Domain</vt:lpstr>
      <vt:lpstr>Workgroup Vs. Domain</vt:lpstr>
      <vt:lpstr>Workgroup Vs. Domain</vt:lpstr>
      <vt:lpstr>Services Software Services Installation</vt:lpstr>
      <vt:lpstr>Services Software Services Installation</vt:lpstr>
      <vt:lpstr>References: 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and Network Administration</dc:title>
  <dc:creator>user</dc:creator>
  <cp:lastModifiedBy>ADMIN</cp:lastModifiedBy>
  <cp:revision>83</cp:revision>
  <dcterms:created xsi:type="dcterms:W3CDTF">2016-10-12T12:35:13Z</dcterms:created>
  <dcterms:modified xsi:type="dcterms:W3CDTF">2018-11-07T10:14:07Z</dcterms:modified>
</cp:coreProperties>
</file>